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3" r:id="rId4"/>
    <p:sldId id="259" r:id="rId5"/>
    <p:sldId id="264" r:id="rId6"/>
    <p:sldId id="265" r:id="rId7"/>
    <p:sldId id="266" r:id="rId8"/>
    <p:sldId id="262" r:id="rId9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6398ED-0AAC-4E43-A3E7-8A040E586E97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1A694948-9F73-4712-A882-6C76B598098E}">
      <dgm:prSet phldrT="[Text]" custT="1"/>
      <dgm:spPr/>
      <dgm:t>
        <a:bodyPr/>
        <a:lstStyle/>
        <a:p>
          <a:r>
            <a:rPr lang="ro-RO" sz="1600" b="1" dirty="0" smtClean="0"/>
            <a:t>Seminar interactiv </a:t>
          </a:r>
          <a:r>
            <a:rPr lang="ro-RO" sz="1600" b="1" i="1" dirty="0" smtClean="0"/>
            <a:t>„</a:t>
          </a:r>
          <a:r>
            <a:rPr lang="ro-RO" sz="1600" b="1" dirty="0" smtClean="0"/>
            <a:t>PASIVITATEA NU OPREȘTE BULLYING-UL!</a:t>
          </a:r>
          <a:r>
            <a:rPr lang="ro-RO" sz="1600" b="1" i="1" dirty="0" smtClean="0"/>
            <a:t>”</a:t>
          </a:r>
          <a:endParaRPr lang="ro-RO" sz="1600" b="1" i="1" dirty="0" smtClean="0"/>
        </a:p>
        <a:p>
          <a:r>
            <a:rPr lang="ro-RO" sz="1600" i="1" dirty="0" smtClean="0"/>
            <a:t>(ianuarie  - mai 2021)</a:t>
          </a:r>
          <a:r>
            <a:rPr lang="ro-RO" sz="1600" b="1" i="1" dirty="0" smtClean="0"/>
            <a:t> </a:t>
          </a:r>
          <a:endParaRPr lang="ro-RO" sz="1600" b="1" dirty="0"/>
        </a:p>
      </dgm:t>
    </dgm:pt>
    <dgm:pt modelId="{98319165-94F1-4FD8-BEC1-544B0828C1F1}" type="parTrans" cxnId="{3CB1C5E3-9F21-443B-AF91-2D2D54BA733E}">
      <dgm:prSet/>
      <dgm:spPr/>
      <dgm:t>
        <a:bodyPr/>
        <a:lstStyle/>
        <a:p>
          <a:endParaRPr lang="ro-RO" sz="1800" b="1"/>
        </a:p>
      </dgm:t>
    </dgm:pt>
    <dgm:pt modelId="{5090785F-F523-4712-AB47-A621F7F69E7C}" type="sibTrans" cxnId="{3CB1C5E3-9F21-443B-AF91-2D2D54BA733E}">
      <dgm:prSet custT="1"/>
      <dgm:spPr/>
      <dgm:t>
        <a:bodyPr/>
        <a:lstStyle/>
        <a:p>
          <a:endParaRPr lang="ro-RO" sz="1800" b="1"/>
        </a:p>
      </dgm:t>
    </dgm:pt>
    <dgm:pt modelId="{40A5F46D-BB19-4681-BB2C-69436375D42C}">
      <dgm:prSet phldrT="[Text]" custT="1"/>
      <dgm:spPr/>
      <dgm:t>
        <a:bodyPr/>
        <a:lstStyle/>
        <a:p>
          <a:r>
            <a:rPr lang="ro-RO" sz="1600" b="1" dirty="0" smtClean="0"/>
            <a:t>Workshop </a:t>
          </a:r>
          <a:r>
            <a:rPr lang="ro-RO" sz="1600" b="1" i="1" dirty="0" smtClean="0"/>
            <a:t>„</a:t>
          </a:r>
          <a:r>
            <a:rPr lang="ro-RO" sz="1600" b="1" dirty="0" smtClean="0"/>
            <a:t>PASIVITATEA NU OPREȘTE BULLYING-UL!</a:t>
          </a:r>
          <a:r>
            <a:rPr lang="ro-RO" sz="1600" b="1" i="1" dirty="0" smtClean="0"/>
            <a:t>” </a:t>
          </a:r>
        </a:p>
        <a:p>
          <a:r>
            <a:rPr lang="ro-RO" sz="1600" b="0" i="1" dirty="0" smtClean="0"/>
            <a:t>(aprilie - iunie 2021)</a:t>
          </a:r>
          <a:endParaRPr lang="ro-RO" sz="1600" b="0" dirty="0"/>
        </a:p>
      </dgm:t>
    </dgm:pt>
    <dgm:pt modelId="{F1E237B2-F974-475C-BC61-9BF1A74EBE1C}" type="parTrans" cxnId="{4F6C3414-9D3E-46B0-A8EA-E8F1E7B79BE7}">
      <dgm:prSet/>
      <dgm:spPr/>
      <dgm:t>
        <a:bodyPr/>
        <a:lstStyle/>
        <a:p>
          <a:endParaRPr lang="ro-RO" sz="1800" b="1"/>
        </a:p>
      </dgm:t>
    </dgm:pt>
    <dgm:pt modelId="{1235EDCE-54CD-4529-8509-5A0809A8A074}" type="sibTrans" cxnId="{4F6C3414-9D3E-46B0-A8EA-E8F1E7B79BE7}">
      <dgm:prSet custT="1"/>
      <dgm:spPr/>
      <dgm:t>
        <a:bodyPr/>
        <a:lstStyle/>
        <a:p>
          <a:endParaRPr lang="ro-RO" sz="1800" b="1"/>
        </a:p>
      </dgm:t>
    </dgm:pt>
    <dgm:pt modelId="{4E849BC0-9A7F-4404-9954-50DBAA803EB1}">
      <dgm:prSet phldrT="[Text]" custT="1"/>
      <dgm:spPr/>
      <dgm:t>
        <a:bodyPr/>
        <a:lstStyle/>
        <a:p>
          <a:r>
            <a:rPr lang="ro-RO" sz="1600" b="1" dirty="0" smtClean="0"/>
            <a:t>Teatru </a:t>
          </a:r>
          <a:r>
            <a:rPr lang="en-US" sz="1600" b="1" dirty="0" smtClean="0"/>
            <a:t>“</a:t>
          </a:r>
          <a:r>
            <a:rPr lang="ro-RO" sz="1600" b="1" dirty="0" smtClean="0"/>
            <a:t>AVIOANE DE HÂRTIE</a:t>
          </a:r>
          <a:r>
            <a:rPr lang="en-US" sz="1600" b="1" dirty="0" smtClean="0"/>
            <a:t>”</a:t>
          </a:r>
          <a:r>
            <a:rPr lang="ro-RO" sz="1600" b="1" dirty="0" smtClean="0"/>
            <a:t> </a:t>
          </a:r>
        </a:p>
        <a:p>
          <a:r>
            <a:rPr lang="ro-RO" sz="1600" b="0" i="1" dirty="0" smtClean="0"/>
            <a:t>(martie - iunie 2021)</a:t>
          </a:r>
          <a:endParaRPr lang="ro-RO" sz="1600" b="1" dirty="0"/>
        </a:p>
      </dgm:t>
    </dgm:pt>
    <dgm:pt modelId="{CB58E4CA-8BDC-4909-840D-12C78CB90399}" type="parTrans" cxnId="{9042AB61-CDBA-4597-9870-E8A5F1B814F7}">
      <dgm:prSet/>
      <dgm:spPr/>
      <dgm:t>
        <a:bodyPr/>
        <a:lstStyle/>
        <a:p>
          <a:endParaRPr lang="ro-RO" sz="1800" b="1"/>
        </a:p>
      </dgm:t>
    </dgm:pt>
    <dgm:pt modelId="{C348F668-A745-488F-9A90-FB332A0568D3}" type="sibTrans" cxnId="{9042AB61-CDBA-4597-9870-E8A5F1B814F7}">
      <dgm:prSet/>
      <dgm:spPr/>
      <dgm:t>
        <a:bodyPr/>
        <a:lstStyle/>
        <a:p>
          <a:endParaRPr lang="ro-RO" sz="1800" b="1"/>
        </a:p>
      </dgm:t>
    </dgm:pt>
    <dgm:pt modelId="{057ADECE-4482-4917-A652-F15C664680B0}">
      <dgm:prSet phldrT="[Text]" custT="1"/>
      <dgm:spPr/>
      <dgm:t>
        <a:bodyPr/>
        <a:lstStyle/>
        <a:p>
          <a:r>
            <a:rPr lang="ro-RO" sz="1600" b="1" dirty="0" smtClean="0"/>
            <a:t>Materiale educaționale </a:t>
          </a:r>
        </a:p>
        <a:p>
          <a:r>
            <a:rPr lang="ro-RO" sz="1600" i="1" dirty="0" smtClean="0"/>
            <a:t>(ianuarie  - aprilie 2021)</a:t>
          </a:r>
          <a:r>
            <a:rPr lang="ro-RO" sz="1600" b="1" i="1" dirty="0" smtClean="0"/>
            <a:t> </a:t>
          </a:r>
          <a:endParaRPr lang="ro-RO" sz="1600" b="1" dirty="0"/>
        </a:p>
      </dgm:t>
    </dgm:pt>
    <dgm:pt modelId="{72734976-0AEA-41DC-81E3-DD8BCB4F3AA0}" type="parTrans" cxnId="{16F10EB9-5F3B-44D6-8928-2B3BB625AD75}">
      <dgm:prSet/>
      <dgm:spPr/>
      <dgm:t>
        <a:bodyPr/>
        <a:lstStyle/>
        <a:p>
          <a:endParaRPr lang="ro-RO"/>
        </a:p>
      </dgm:t>
    </dgm:pt>
    <dgm:pt modelId="{7D813BB7-CBF0-46E5-8A52-82958CED1BCB}" type="sibTrans" cxnId="{16F10EB9-5F3B-44D6-8928-2B3BB625AD75}">
      <dgm:prSet/>
      <dgm:spPr/>
      <dgm:t>
        <a:bodyPr/>
        <a:lstStyle/>
        <a:p>
          <a:endParaRPr lang="ro-RO"/>
        </a:p>
      </dgm:t>
    </dgm:pt>
    <dgm:pt modelId="{4CBEF144-BC2E-44CF-817B-2A3952AC258C}" type="pres">
      <dgm:prSet presAssocID="{AD6398ED-0AAC-4E43-A3E7-8A040E586E9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C919752A-0200-4C93-9FFB-5A0C395BA0EC}" type="pres">
      <dgm:prSet presAssocID="{AD6398ED-0AAC-4E43-A3E7-8A040E586E97}" presName="dummyMaxCanvas" presStyleCnt="0">
        <dgm:presLayoutVars/>
      </dgm:prSet>
      <dgm:spPr/>
    </dgm:pt>
    <dgm:pt modelId="{CB2FD9DD-F57F-4654-A9F6-4E649ECF3093}" type="pres">
      <dgm:prSet presAssocID="{AD6398ED-0AAC-4E43-A3E7-8A040E586E97}" presName="FourNodes_1" presStyleLbl="node1" presStyleIdx="0" presStyleCnt="4" custScaleX="8780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85309407-EE94-47D9-802B-F6819EC22230}" type="pres">
      <dgm:prSet presAssocID="{AD6398ED-0AAC-4E43-A3E7-8A040E586E97}" presName="FourNodes_2" presStyleLbl="node1" presStyleIdx="1" presStyleCnt="4" custScaleX="8780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9FDD362-18BE-4D10-AFD0-8F0E2AB8FE47}" type="pres">
      <dgm:prSet presAssocID="{AD6398ED-0AAC-4E43-A3E7-8A040E586E97}" presName="FourNodes_3" presStyleLbl="node1" presStyleIdx="2" presStyleCnt="4" custScaleX="8780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8BE71E80-7094-495D-9F30-C385DD1EB929}" type="pres">
      <dgm:prSet presAssocID="{AD6398ED-0AAC-4E43-A3E7-8A040E586E97}" presName="FourNodes_4" presStyleLbl="node1" presStyleIdx="3" presStyleCnt="4" custScaleX="87800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91C0B632-8FD3-4BE3-8690-37805C1B6057}" type="pres">
      <dgm:prSet presAssocID="{AD6398ED-0AAC-4E43-A3E7-8A040E586E9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2E18BFB1-1709-46A3-9412-5F16620CA6F0}" type="pres">
      <dgm:prSet presAssocID="{AD6398ED-0AAC-4E43-A3E7-8A040E586E9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DEEE3CD1-4676-4ED4-9569-16012B26E1B2}" type="pres">
      <dgm:prSet presAssocID="{AD6398ED-0AAC-4E43-A3E7-8A040E586E9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BE1A59B9-5FAD-4EA2-967E-98B0A73A1D54}" type="pres">
      <dgm:prSet presAssocID="{AD6398ED-0AAC-4E43-A3E7-8A040E586E9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5A49578D-D970-4344-ABC4-9C146A019470}" type="pres">
      <dgm:prSet presAssocID="{AD6398ED-0AAC-4E43-A3E7-8A040E586E9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69A845B-68CC-4114-BE57-EFD7AF216F9F}" type="pres">
      <dgm:prSet presAssocID="{AD6398ED-0AAC-4E43-A3E7-8A040E586E9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F04AD0D1-7B64-4C60-81B3-247E84636AFA}" type="pres">
      <dgm:prSet presAssocID="{AD6398ED-0AAC-4E43-A3E7-8A040E586E9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505A4E5D-DF87-41AB-939C-67F802B05C31}" type="presOf" srcId="{1A694948-9F73-4712-A882-6C76B598098E}" destId="{CB2FD9DD-F57F-4654-A9F6-4E649ECF3093}" srcOrd="0" destOrd="0" presId="urn:microsoft.com/office/officeart/2005/8/layout/vProcess5"/>
    <dgm:cxn modelId="{5BAF96F4-9AE6-420E-95C5-954AE141848F}" type="presOf" srcId="{C348F668-A745-488F-9A90-FB332A0568D3}" destId="{DEEE3CD1-4676-4ED4-9569-16012B26E1B2}" srcOrd="0" destOrd="0" presId="urn:microsoft.com/office/officeart/2005/8/layout/vProcess5"/>
    <dgm:cxn modelId="{68C5A9DA-E049-4018-A63B-5358F12B98CD}" type="presOf" srcId="{1A694948-9F73-4712-A882-6C76B598098E}" destId="{BE1A59B9-5FAD-4EA2-967E-98B0A73A1D54}" srcOrd="1" destOrd="0" presId="urn:microsoft.com/office/officeart/2005/8/layout/vProcess5"/>
    <dgm:cxn modelId="{014215B8-15EE-46DB-9BB3-EF3A747BDD4A}" type="presOf" srcId="{4E849BC0-9A7F-4404-9954-50DBAA803EB1}" destId="{79FDD362-18BE-4D10-AFD0-8F0E2AB8FE47}" srcOrd="0" destOrd="0" presId="urn:microsoft.com/office/officeart/2005/8/layout/vProcess5"/>
    <dgm:cxn modelId="{4F6C3414-9D3E-46B0-A8EA-E8F1E7B79BE7}" srcId="{AD6398ED-0AAC-4E43-A3E7-8A040E586E97}" destId="{40A5F46D-BB19-4681-BB2C-69436375D42C}" srcOrd="1" destOrd="0" parTransId="{F1E237B2-F974-475C-BC61-9BF1A74EBE1C}" sibTransId="{1235EDCE-54CD-4529-8509-5A0809A8A074}"/>
    <dgm:cxn modelId="{58860A4C-EB09-45A0-9836-5D89DB6E25BC}" type="presOf" srcId="{057ADECE-4482-4917-A652-F15C664680B0}" destId="{8BE71E80-7094-495D-9F30-C385DD1EB929}" srcOrd="0" destOrd="0" presId="urn:microsoft.com/office/officeart/2005/8/layout/vProcess5"/>
    <dgm:cxn modelId="{3CB1C5E3-9F21-443B-AF91-2D2D54BA733E}" srcId="{AD6398ED-0AAC-4E43-A3E7-8A040E586E97}" destId="{1A694948-9F73-4712-A882-6C76B598098E}" srcOrd="0" destOrd="0" parTransId="{98319165-94F1-4FD8-BEC1-544B0828C1F1}" sibTransId="{5090785F-F523-4712-AB47-A621F7F69E7C}"/>
    <dgm:cxn modelId="{217E6DD6-8ED9-4FEF-9DCE-4E69D2A78468}" type="presOf" srcId="{5090785F-F523-4712-AB47-A621F7F69E7C}" destId="{91C0B632-8FD3-4BE3-8690-37805C1B6057}" srcOrd="0" destOrd="0" presId="urn:microsoft.com/office/officeart/2005/8/layout/vProcess5"/>
    <dgm:cxn modelId="{1A984FA7-FF40-4D4F-99BE-EAB052B80C39}" type="presOf" srcId="{40A5F46D-BB19-4681-BB2C-69436375D42C}" destId="{85309407-EE94-47D9-802B-F6819EC22230}" srcOrd="0" destOrd="0" presId="urn:microsoft.com/office/officeart/2005/8/layout/vProcess5"/>
    <dgm:cxn modelId="{CBCF8FA3-98FE-459C-BA69-E1C692AA0894}" type="presOf" srcId="{057ADECE-4482-4917-A652-F15C664680B0}" destId="{F04AD0D1-7B64-4C60-81B3-247E84636AFA}" srcOrd="1" destOrd="0" presId="urn:microsoft.com/office/officeart/2005/8/layout/vProcess5"/>
    <dgm:cxn modelId="{9042AB61-CDBA-4597-9870-E8A5F1B814F7}" srcId="{AD6398ED-0AAC-4E43-A3E7-8A040E586E97}" destId="{4E849BC0-9A7F-4404-9954-50DBAA803EB1}" srcOrd="2" destOrd="0" parTransId="{CB58E4CA-8BDC-4909-840D-12C78CB90399}" sibTransId="{C348F668-A745-488F-9A90-FB332A0568D3}"/>
    <dgm:cxn modelId="{295C8F95-A513-495C-929D-72C0AEBC6CCC}" type="presOf" srcId="{AD6398ED-0AAC-4E43-A3E7-8A040E586E97}" destId="{4CBEF144-BC2E-44CF-817B-2A3952AC258C}" srcOrd="0" destOrd="0" presId="urn:microsoft.com/office/officeart/2005/8/layout/vProcess5"/>
    <dgm:cxn modelId="{515D4DA1-426B-4AEE-85A4-011DAA2B7984}" type="presOf" srcId="{1235EDCE-54CD-4529-8509-5A0809A8A074}" destId="{2E18BFB1-1709-46A3-9412-5F16620CA6F0}" srcOrd="0" destOrd="0" presId="urn:microsoft.com/office/officeart/2005/8/layout/vProcess5"/>
    <dgm:cxn modelId="{9AFC4C6F-1492-4325-B256-AADDFBB503CA}" type="presOf" srcId="{4E849BC0-9A7F-4404-9954-50DBAA803EB1}" destId="{769A845B-68CC-4114-BE57-EFD7AF216F9F}" srcOrd="1" destOrd="0" presId="urn:microsoft.com/office/officeart/2005/8/layout/vProcess5"/>
    <dgm:cxn modelId="{B798475B-8FD1-4EC1-8B13-C36F8E5987C1}" type="presOf" srcId="{40A5F46D-BB19-4681-BB2C-69436375D42C}" destId="{5A49578D-D970-4344-ABC4-9C146A019470}" srcOrd="1" destOrd="0" presId="urn:microsoft.com/office/officeart/2005/8/layout/vProcess5"/>
    <dgm:cxn modelId="{16F10EB9-5F3B-44D6-8928-2B3BB625AD75}" srcId="{AD6398ED-0AAC-4E43-A3E7-8A040E586E97}" destId="{057ADECE-4482-4917-A652-F15C664680B0}" srcOrd="3" destOrd="0" parTransId="{72734976-0AEA-41DC-81E3-DD8BCB4F3AA0}" sibTransId="{7D813BB7-CBF0-46E5-8A52-82958CED1BCB}"/>
    <dgm:cxn modelId="{5F3C04C4-976F-4583-B612-CB8B68620A3C}" type="presParOf" srcId="{4CBEF144-BC2E-44CF-817B-2A3952AC258C}" destId="{C919752A-0200-4C93-9FFB-5A0C395BA0EC}" srcOrd="0" destOrd="0" presId="urn:microsoft.com/office/officeart/2005/8/layout/vProcess5"/>
    <dgm:cxn modelId="{7AB00D61-1E05-4AC6-822B-A34652E2DB3D}" type="presParOf" srcId="{4CBEF144-BC2E-44CF-817B-2A3952AC258C}" destId="{CB2FD9DD-F57F-4654-A9F6-4E649ECF3093}" srcOrd="1" destOrd="0" presId="urn:microsoft.com/office/officeart/2005/8/layout/vProcess5"/>
    <dgm:cxn modelId="{2834065E-3E65-49DE-ACC8-18B2C4DCBCD5}" type="presParOf" srcId="{4CBEF144-BC2E-44CF-817B-2A3952AC258C}" destId="{85309407-EE94-47D9-802B-F6819EC22230}" srcOrd="2" destOrd="0" presId="urn:microsoft.com/office/officeart/2005/8/layout/vProcess5"/>
    <dgm:cxn modelId="{1F09629B-2F55-424B-B000-7D5C065498AD}" type="presParOf" srcId="{4CBEF144-BC2E-44CF-817B-2A3952AC258C}" destId="{79FDD362-18BE-4D10-AFD0-8F0E2AB8FE47}" srcOrd="3" destOrd="0" presId="urn:microsoft.com/office/officeart/2005/8/layout/vProcess5"/>
    <dgm:cxn modelId="{0FFA4FAB-DFA3-4A57-B6CC-C7BF2A7F08FF}" type="presParOf" srcId="{4CBEF144-BC2E-44CF-817B-2A3952AC258C}" destId="{8BE71E80-7094-495D-9F30-C385DD1EB929}" srcOrd="4" destOrd="0" presId="urn:microsoft.com/office/officeart/2005/8/layout/vProcess5"/>
    <dgm:cxn modelId="{B1F5DA35-41DD-46CD-B73A-775502CF1F64}" type="presParOf" srcId="{4CBEF144-BC2E-44CF-817B-2A3952AC258C}" destId="{91C0B632-8FD3-4BE3-8690-37805C1B6057}" srcOrd="5" destOrd="0" presId="urn:microsoft.com/office/officeart/2005/8/layout/vProcess5"/>
    <dgm:cxn modelId="{374E3766-8A59-4727-A726-84EF2BB9A770}" type="presParOf" srcId="{4CBEF144-BC2E-44CF-817B-2A3952AC258C}" destId="{2E18BFB1-1709-46A3-9412-5F16620CA6F0}" srcOrd="6" destOrd="0" presId="urn:microsoft.com/office/officeart/2005/8/layout/vProcess5"/>
    <dgm:cxn modelId="{0C44F98E-A852-4EC3-A87A-DEF4B8FA5495}" type="presParOf" srcId="{4CBEF144-BC2E-44CF-817B-2A3952AC258C}" destId="{DEEE3CD1-4676-4ED4-9569-16012B26E1B2}" srcOrd="7" destOrd="0" presId="urn:microsoft.com/office/officeart/2005/8/layout/vProcess5"/>
    <dgm:cxn modelId="{5A31340A-62C7-4291-83C3-DC3376D349DD}" type="presParOf" srcId="{4CBEF144-BC2E-44CF-817B-2A3952AC258C}" destId="{BE1A59B9-5FAD-4EA2-967E-98B0A73A1D54}" srcOrd="8" destOrd="0" presId="urn:microsoft.com/office/officeart/2005/8/layout/vProcess5"/>
    <dgm:cxn modelId="{2E2A359F-0535-4BA3-A981-CE7C918F1756}" type="presParOf" srcId="{4CBEF144-BC2E-44CF-817B-2A3952AC258C}" destId="{5A49578D-D970-4344-ABC4-9C146A019470}" srcOrd="9" destOrd="0" presId="urn:microsoft.com/office/officeart/2005/8/layout/vProcess5"/>
    <dgm:cxn modelId="{E5A94AA3-8E23-490D-81B3-9B06F45B741E}" type="presParOf" srcId="{4CBEF144-BC2E-44CF-817B-2A3952AC258C}" destId="{769A845B-68CC-4114-BE57-EFD7AF216F9F}" srcOrd="10" destOrd="0" presId="urn:microsoft.com/office/officeart/2005/8/layout/vProcess5"/>
    <dgm:cxn modelId="{C3DAC993-191C-4396-9C2C-A10CFCBBF1B4}" type="presParOf" srcId="{4CBEF144-BC2E-44CF-817B-2A3952AC258C}" destId="{F04AD0D1-7B64-4C60-81B3-247E84636AF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2FD9DD-F57F-4654-A9F6-4E649ECF3093}">
      <dsp:nvSpPr>
        <dsp:cNvPr id="0" name=""/>
        <dsp:cNvSpPr/>
      </dsp:nvSpPr>
      <dsp:spPr>
        <a:xfrm>
          <a:off x="425192" y="0"/>
          <a:ext cx="6119988" cy="760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1" kern="1200" dirty="0" smtClean="0"/>
            <a:t>Seminar interactiv </a:t>
          </a:r>
          <a:r>
            <a:rPr lang="ro-RO" sz="1600" b="1" i="1" kern="1200" dirty="0" smtClean="0"/>
            <a:t>„</a:t>
          </a:r>
          <a:r>
            <a:rPr lang="ro-RO" sz="1600" b="1" kern="1200" dirty="0" smtClean="0"/>
            <a:t>PASIVITATEA NU OPREȘTE BULLYING-UL!</a:t>
          </a:r>
          <a:r>
            <a:rPr lang="ro-RO" sz="1600" b="1" i="1" kern="1200" dirty="0" smtClean="0"/>
            <a:t>”</a:t>
          </a:r>
          <a:endParaRPr lang="ro-RO" sz="1600" b="1" i="1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i="1" kern="1200" dirty="0" smtClean="0"/>
            <a:t>(ianuarie  - mai 2021)</a:t>
          </a:r>
          <a:r>
            <a:rPr lang="ro-RO" sz="1600" b="1" i="1" kern="1200" dirty="0" smtClean="0"/>
            <a:t> </a:t>
          </a:r>
          <a:endParaRPr lang="ro-RO" sz="1600" b="1" kern="1200" dirty="0"/>
        </a:p>
      </dsp:txBody>
      <dsp:txXfrm>
        <a:off x="447463" y="22271"/>
        <a:ext cx="5337709" cy="715862"/>
      </dsp:txXfrm>
    </dsp:sp>
    <dsp:sp modelId="{85309407-EE94-47D9-802B-F6819EC22230}">
      <dsp:nvSpPr>
        <dsp:cNvPr id="0" name=""/>
        <dsp:cNvSpPr/>
      </dsp:nvSpPr>
      <dsp:spPr>
        <a:xfrm>
          <a:off x="1008961" y="898659"/>
          <a:ext cx="6119988" cy="760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1" kern="1200" dirty="0" smtClean="0"/>
            <a:t>Workshop </a:t>
          </a:r>
          <a:r>
            <a:rPr lang="ro-RO" sz="1600" b="1" i="1" kern="1200" dirty="0" smtClean="0"/>
            <a:t>„</a:t>
          </a:r>
          <a:r>
            <a:rPr lang="ro-RO" sz="1600" b="1" kern="1200" dirty="0" smtClean="0"/>
            <a:t>PASIVITATEA NU OPREȘTE BULLYING-UL!</a:t>
          </a:r>
          <a:r>
            <a:rPr lang="ro-RO" sz="1600" b="1" i="1" kern="1200" dirty="0" smtClean="0"/>
            <a:t>”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0" i="1" kern="1200" dirty="0" smtClean="0"/>
            <a:t>(aprilie - iunie 2021)</a:t>
          </a:r>
          <a:endParaRPr lang="ro-RO" sz="1600" b="0" kern="1200" dirty="0"/>
        </a:p>
      </dsp:txBody>
      <dsp:txXfrm>
        <a:off x="1031232" y="920930"/>
        <a:ext cx="5128934" cy="715862"/>
      </dsp:txXfrm>
    </dsp:sp>
    <dsp:sp modelId="{79FDD362-18BE-4D10-AFD0-8F0E2AB8FE47}">
      <dsp:nvSpPr>
        <dsp:cNvPr id="0" name=""/>
        <dsp:cNvSpPr/>
      </dsp:nvSpPr>
      <dsp:spPr>
        <a:xfrm>
          <a:off x="1584017" y="1797319"/>
          <a:ext cx="6119988" cy="760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1" kern="1200" dirty="0" smtClean="0"/>
            <a:t>Teatru </a:t>
          </a:r>
          <a:r>
            <a:rPr lang="en-US" sz="1600" b="1" kern="1200" dirty="0" smtClean="0"/>
            <a:t>“</a:t>
          </a:r>
          <a:r>
            <a:rPr lang="ro-RO" sz="1600" b="1" kern="1200" dirty="0" smtClean="0"/>
            <a:t>AVIOANE DE HÂRTIE</a:t>
          </a:r>
          <a:r>
            <a:rPr lang="en-US" sz="1600" b="1" kern="1200" dirty="0" smtClean="0"/>
            <a:t>”</a:t>
          </a:r>
          <a:r>
            <a:rPr lang="ro-RO" sz="1600" b="1" kern="1200" dirty="0" smtClean="0"/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0" i="1" kern="1200" dirty="0" smtClean="0"/>
            <a:t>(martie - iunie 2021)</a:t>
          </a:r>
          <a:endParaRPr lang="ro-RO" sz="1600" b="1" kern="1200" dirty="0"/>
        </a:p>
      </dsp:txBody>
      <dsp:txXfrm>
        <a:off x="1606288" y="1819590"/>
        <a:ext cx="5136584" cy="715862"/>
      </dsp:txXfrm>
    </dsp:sp>
    <dsp:sp modelId="{8BE71E80-7094-495D-9F30-C385DD1EB929}">
      <dsp:nvSpPr>
        <dsp:cNvPr id="0" name=""/>
        <dsp:cNvSpPr/>
      </dsp:nvSpPr>
      <dsp:spPr>
        <a:xfrm>
          <a:off x="2167786" y="2695979"/>
          <a:ext cx="6119988" cy="7604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b="1" kern="1200" dirty="0" smtClean="0"/>
            <a:t>Materiale educaționale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600" i="1" kern="1200" dirty="0" smtClean="0"/>
            <a:t>(ianuarie  - aprilie 2021)</a:t>
          </a:r>
          <a:r>
            <a:rPr lang="ro-RO" sz="1600" b="1" i="1" kern="1200" dirty="0" smtClean="0"/>
            <a:t> </a:t>
          </a:r>
          <a:endParaRPr lang="ro-RO" sz="1600" b="1" kern="1200" dirty="0"/>
        </a:p>
      </dsp:txBody>
      <dsp:txXfrm>
        <a:off x="2190057" y="2718250"/>
        <a:ext cx="5128934" cy="715862"/>
      </dsp:txXfrm>
    </dsp:sp>
    <dsp:sp modelId="{91C0B632-8FD3-4BE3-8690-37805C1B6057}">
      <dsp:nvSpPr>
        <dsp:cNvPr id="0" name=""/>
        <dsp:cNvSpPr/>
      </dsp:nvSpPr>
      <dsp:spPr>
        <a:xfrm>
          <a:off x="6476111" y="582400"/>
          <a:ext cx="494262" cy="494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800" b="1" kern="1200"/>
        </a:p>
      </dsp:txBody>
      <dsp:txXfrm>
        <a:off x="6587320" y="582400"/>
        <a:ext cx="271844" cy="371932"/>
      </dsp:txXfrm>
    </dsp:sp>
    <dsp:sp modelId="{2E18BFB1-1709-46A3-9412-5F16620CA6F0}">
      <dsp:nvSpPr>
        <dsp:cNvPr id="0" name=""/>
        <dsp:cNvSpPr/>
      </dsp:nvSpPr>
      <dsp:spPr>
        <a:xfrm>
          <a:off x="7059880" y="1481060"/>
          <a:ext cx="494262" cy="494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800" b="1" kern="1200"/>
        </a:p>
      </dsp:txBody>
      <dsp:txXfrm>
        <a:off x="7171089" y="1481060"/>
        <a:ext cx="271844" cy="371932"/>
      </dsp:txXfrm>
    </dsp:sp>
    <dsp:sp modelId="{DEEE3CD1-4676-4ED4-9569-16012B26E1B2}">
      <dsp:nvSpPr>
        <dsp:cNvPr id="0" name=""/>
        <dsp:cNvSpPr/>
      </dsp:nvSpPr>
      <dsp:spPr>
        <a:xfrm>
          <a:off x="7634936" y="2379720"/>
          <a:ext cx="494262" cy="4942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2200" b="1" kern="1200"/>
        </a:p>
      </dsp:txBody>
      <dsp:txXfrm>
        <a:off x="7746145" y="2379720"/>
        <a:ext cx="271844" cy="371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31DD7-F798-4F66-850D-6F554DDFC42D}" type="datetimeFigureOut">
              <a:rPr lang="ro-RO" smtClean="0"/>
              <a:t>20.01.2021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CF0F9-42D8-447E-B56E-715703B6356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1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CF0F9-42D8-447E-B56E-715703B63569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9122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ro-RO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0C10-B658-44DB-8E87-F1D7CD99296E}" type="datetimeFigureOut">
              <a:rPr lang="ro-RO" smtClean="0"/>
              <a:pPr/>
              <a:t>20.01.2021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424CB-B209-4CFF-8513-CAA4CFE4CDDE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611560" y="3324584"/>
            <a:ext cx="8064896" cy="1752600"/>
          </a:xfrm>
        </p:spPr>
        <p:txBody>
          <a:bodyPr>
            <a:normAutofit/>
          </a:bodyPr>
          <a:lstStyle/>
          <a:p>
            <a:r>
              <a:rPr lang="ro-RO" sz="3600" b="1" dirty="0">
                <a:solidFill>
                  <a:schemeClr val="tx1"/>
                </a:solidFill>
              </a:rPr>
              <a:t>PASIVITATEA NU OPREȘTE BULLYING-UL</a:t>
            </a:r>
            <a:r>
              <a:rPr lang="ro-RO" sz="3600" b="1" dirty="0" smtClean="0">
                <a:solidFill>
                  <a:schemeClr val="tx1"/>
                </a:solidFill>
              </a:rPr>
              <a:t>!</a:t>
            </a:r>
            <a:endParaRPr lang="ro-RO" sz="3600" b="1" dirty="0">
              <a:solidFill>
                <a:schemeClr val="tx1"/>
              </a:solidFill>
            </a:endParaRPr>
          </a:p>
        </p:txBody>
      </p:sp>
      <p:sp>
        <p:nvSpPr>
          <p:cNvPr id="7" name="CasetăText 6"/>
          <p:cNvSpPr txBox="1"/>
          <p:nvPr/>
        </p:nvSpPr>
        <p:spPr>
          <a:xfrm>
            <a:off x="72008" y="957208"/>
            <a:ext cx="9144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 smtClean="0">
                <a:latin typeface="+mj-lt"/>
                <a:cs typeface="Times New Roman" panose="02020603050405020304" pitchFamily="18" charset="0"/>
              </a:rPr>
              <a:t>Titlul </a:t>
            </a:r>
            <a:r>
              <a:rPr lang="ro-RO" sz="1600" b="1" dirty="0">
                <a:latin typeface="+mj-lt"/>
                <a:cs typeface="Times New Roman" panose="02020603050405020304" pitchFamily="18" charset="0"/>
              </a:rPr>
              <a:t>proiectului: </a:t>
            </a:r>
            <a:r>
              <a:rPr lang="ro-RO" sz="1600" dirty="0" smtClean="0">
                <a:latin typeface="+mj-lt"/>
                <a:cs typeface="Times New Roman" panose="02020603050405020304" pitchFamily="18" charset="0"/>
              </a:rPr>
              <a:t>PASIVITATEA NU OPREȘTE BULLYING-UL!</a:t>
            </a:r>
            <a:endParaRPr lang="ro-RO" sz="1600" dirty="0">
              <a:latin typeface="+mj-lt"/>
              <a:cs typeface="Times New Roman" panose="02020603050405020304" pitchFamily="18" charset="0"/>
            </a:endParaRPr>
          </a:p>
          <a:p>
            <a:r>
              <a:rPr lang="ro-RO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Finanțator: </a:t>
            </a:r>
            <a:r>
              <a:rPr lang="ro-RO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Granturile </a:t>
            </a:r>
            <a:r>
              <a:rPr lang="ro-RO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SEE și Norvegiene 2014-2021 </a:t>
            </a:r>
            <a:endParaRPr lang="ro-RO" sz="1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RO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Program: </a:t>
            </a:r>
            <a:r>
              <a:rPr lang="ro-RO" sz="1600" dirty="0" smtClean="0">
                <a:latin typeface="+mj-lt"/>
              </a:rPr>
              <a:t>Active </a:t>
            </a:r>
            <a:r>
              <a:rPr lang="ro-RO" sz="1600" dirty="0">
                <a:latin typeface="+mj-lt"/>
              </a:rPr>
              <a:t>Citizens </a:t>
            </a:r>
            <a:r>
              <a:rPr lang="ro-RO" sz="1600" dirty="0" smtClean="0">
                <a:latin typeface="+mj-lt"/>
              </a:rPr>
              <a:t>Fund</a:t>
            </a:r>
          </a:p>
          <a:p>
            <a:r>
              <a:rPr lang="ro-RO" sz="16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Apel:  </a:t>
            </a:r>
            <a:r>
              <a:rPr lang="ro-RO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#4 – Conştientizare privind drepturile omului şi tratament egal (ongoing</a:t>
            </a:r>
            <a:r>
              <a:rPr lang="ro-RO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r>
              <a:rPr lang="ro-RO" sz="1600" b="1" dirty="0" smtClean="0">
                <a:latin typeface="+mj-lt"/>
              </a:rPr>
              <a:t>Operator de fond:</a:t>
            </a:r>
            <a:r>
              <a:rPr lang="ro-RO" sz="1600" dirty="0" smtClean="0">
                <a:latin typeface="+mj-lt"/>
              </a:rPr>
              <a:t> </a:t>
            </a:r>
            <a:r>
              <a:rPr lang="ro-RO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Fundația pentru Dezvoltarea Societății Civile</a:t>
            </a:r>
            <a:endParaRPr lang="ro-RO" sz="1600" dirty="0">
              <a:latin typeface="+mj-lt"/>
            </a:endParaRPr>
          </a:p>
          <a:p>
            <a:r>
              <a:rPr lang="ro-RO" sz="1600" b="1" dirty="0" smtClean="0">
                <a:latin typeface="+mj-lt"/>
              </a:rPr>
              <a:t>Contract</a:t>
            </a:r>
            <a:r>
              <a:rPr lang="ro-RO" sz="1600" b="1" dirty="0">
                <a:latin typeface="+mj-lt"/>
              </a:rPr>
              <a:t>: </a:t>
            </a:r>
            <a:r>
              <a:rPr lang="ro-RO" sz="1600" dirty="0" smtClean="0">
                <a:latin typeface="+mj-lt"/>
              </a:rPr>
              <a:t>RO2020/ACF_A4_GM_01</a:t>
            </a:r>
            <a:endParaRPr lang="ro-RO" sz="1600" dirty="0">
              <a:latin typeface="+mj-lt"/>
            </a:endParaRPr>
          </a:p>
          <a:p>
            <a:endParaRPr lang="ro-RO" dirty="0"/>
          </a:p>
        </p:txBody>
      </p:sp>
      <p:pic>
        <p:nvPicPr>
          <p:cNvPr id="8" name="Picture 7" descr="A picture containing drawing, sky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45155"/>
            <a:ext cx="8640960" cy="12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568537"/>
            <a:ext cx="8229600" cy="1143000"/>
          </a:xfrm>
        </p:spPr>
        <p:txBody>
          <a:bodyPr>
            <a:noAutofit/>
          </a:bodyPr>
          <a:lstStyle/>
          <a:p>
            <a:r>
              <a:rPr lang="ro-RO" sz="2400" b="1" dirty="0"/>
              <a:t>PASIVITATEA NU OPREȘTE BULLYING-UL!</a:t>
            </a:r>
            <a:br>
              <a:rPr lang="ro-RO" sz="2400" b="1" dirty="0"/>
            </a:br>
            <a:r>
              <a:rPr lang="ro-RO" sz="1800" b="1" dirty="0" smtClean="0"/>
              <a:t>* </a:t>
            </a:r>
            <a:r>
              <a:rPr lang="ro-RO" sz="1800" b="1" dirty="0" smtClean="0"/>
              <a:t>Proiect desfășurat în perioada </a:t>
            </a:r>
            <a:r>
              <a:rPr lang="ro-RO" sz="1800" b="1" dirty="0"/>
              <a:t>11 ianuarie 2021 – 10 iulie 2021</a:t>
            </a:r>
            <a:r>
              <a:rPr lang="ro-RO" sz="1800" b="1" dirty="0" smtClean="0"/>
              <a:t> *</a:t>
            </a:r>
            <a:endParaRPr lang="ro-RO" sz="1800" b="1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200097" y="1626653"/>
            <a:ext cx="8712968" cy="4525963"/>
          </a:xfrm>
        </p:spPr>
        <p:txBody>
          <a:bodyPr/>
          <a:lstStyle/>
          <a:p>
            <a:pPr algn="just"/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Scopul proiectului</a:t>
            </a:r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000" dirty="0"/>
              <a:t>stoparea fenomenului de bullying prin implicarea tuturor stakeholderilor: cadre didactice, elevi, părinți</a:t>
            </a:r>
            <a:r>
              <a:rPr lang="ro-RO" sz="2000" dirty="0" smtClean="0"/>
              <a:t>.</a:t>
            </a:r>
          </a:p>
          <a:p>
            <a:pPr algn="just"/>
            <a:endParaRPr lang="ro-RO" sz="1600" dirty="0" smtClean="0"/>
          </a:p>
          <a:p>
            <a:pPr algn="just"/>
            <a:r>
              <a:rPr lang="ro-RO" sz="2000" b="1" dirty="0" smtClean="0"/>
              <a:t>Obiectivele proiectului</a:t>
            </a:r>
            <a:endParaRPr lang="ro-RO" sz="2000" b="1" dirty="0"/>
          </a:p>
          <a:p>
            <a:pPr marL="0" indent="357188" algn="just">
              <a:buNone/>
            </a:pPr>
            <a:r>
              <a:rPr lang="pt-BR" sz="2000" dirty="0" smtClean="0"/>
              <a:t>O1 </a:t>
            </a:r>
            <a:r>
              <a:rPr lang="pt-BR" sz="2000" dirty="0"/>
              <a:t>Creșterea gradului de conștientizare a efectelor nocive ale </a:t>
            </a:r>
            <a:r>
              <a:rPr lang="pt-BR" sz="2000" dirty="0" smtClean="0"/>
              <a:t>bullying-ului</a:t>
            </a:r>
            <a:endParaRPr lang="ro-RO" sz="2000" dirty="0"/>
          </a:p>
          <a:p>
            <a:pPr marL="0" indent="357188" algn="just">
              <a:buNone/>
            </a:pPr>
            <a:r>
              <a:rPr lang="ro-RO" sz="2000" dirty="0" smtClean="0"/>
              <a:t>O2</a:t>
            </a:r>
            <a:r>
              <a:rPr lang="ro-RO" sz="2000" dirty="0"/>
              <a:t>. Prevenirea și combaterea </a:t>
            </a:r>
            <a:r>
              <a:rPr lang="ro-RO" sz="2000" dirty="0" smtClean="0"/>
              <a:t>bullying-ului</a:t>
            </a:r>
          </a:p>
          <a:p>
            <a:pPr marL="0" indent="357188" algn="just">
              <a:buNone/>
            </a:pPr>
            <a:r>
              <a:rPr lang="ro-RO" sz="2000" dirty="0" smtClean="0"/>
              <a:t>O3. </a:t>
            </a:r>
            <a:r>
              <a:rPr lang="it-IT" sz="2000" dirty="0" smtClean="0"/>
              <a:t>Cre</a:t>
            </a:r>
            <a:r>
              <a:rPr lang="ro-RO" sz="2000" dirty="0" smtClean="0"/>
              <a:t>ș</a:t>
            </a:r>
            <a:r>
              <a:rPr lang="it-IT" sz="2000" dirty="0" smtClean="0"/>
              <a:t>terea vizibilit</a:t>
            </a:r>
            <a:r>
              <a:rPr lang="ro-RO" sz="2000" dirty="0" smtClean="0"/>
              <a:t>ăț</a:t>
            </a:r>
            <a:r>
              <a:rPr lang="it-IT" sz="2000" dirty="0" smtClean="0"/>
              <a:t>ii </a:t>
            </a:r>
            <a:r>
              <a:rPr lang="it-IT" sz="2000" dirty="0"/>
              <a:t>si a impactului ADER </a:t>
            </a:r>
            <a:r>
              <a:rPr lang="ro-RO" sz="2000" dirty="0" smtClean="0"/>
              <a:t>î</a:t>
            </a:r>
            <a:r>
              <a:rPr lang="it-IT" sz="2000" dirty="0" smtClean="0"/>
              <a:t>n </a:t>
            </a:r>
            <a:r>
              <a:rPr lang="it-IT" sz="2000" dirty="0"/>
              <a:t>comunitate</a:t>
            </a:r>
            <a:endParaRPr lang="ro-RO" sz="2000" b="1" dirty="0" smtClean="0"/>
          </a:p>
          <a:p>
            <a:pPr algn="just"/>
            <a:endParaRPr lang="ro-RO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o-RO" sz="2000" b="1" dirty="0" smtClean="0"/>
              <a:t>Beneficiarii proiectului</a:t>
            </a:r>
            <a:r>
              <a:rPr lang="ro-RO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o-RO" dirty="0"/>
          </a:p>
        </p:txBody>
      </p:sp>
      <p:pic>
        <p:nvPicPr>
          <p:cNvPr id="9" name="Picture 8" descr="A picture containing drawing, sky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89004"/>
            <a:ext cx="8640960" cy="1224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24276" y="4192512"/>
            <a:ext cx="54516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/>
              <a:t>Beneficiari </a:t>
            </a:r>
            <a:r>
              <a:rPr lang="ro-RO" b="1" dirty="0" smtClean="0"/>
              <a:t>direcți:</a:t>
            </a:r>
            <a:endParaRPr lang="ro-RO" b="1" dirty="0"/>
          </a:p>
          <a:p>
            <a:r>
              <a:rPr lang="it-IT" dirty="0"/>
              <a:t>1300 </a:t>
            </a:r>
            <a:r>
              <a:rPr lang="it-IT" dirty="0" smtClean="0"/>
              <a:t>elevi</a:t>
            </a:r>
            <a:r>
              <a:rPr lang="ro-RO" dirty="0" smtClean="0"/>
              <a:t> </a:t>
            </a:r>
            <a:r>
              <a:rPr lang="it-IT" dirty="0" smtClean="0"/>
              <a:t>(10</a:t>
            </a:r>
            <a:r>
              <a:rPr lang="ro-RO" dirty="0" smtClean="0"/>
              <a:t> - </a:t>
            </a:r>
            <a:r>
              <a:rPr lang="it-IT" dirty="0" smtClean="0"/>
              <a:t>18 </a:t>
            </a:r>
            <a:r>
              <a:rPr lang="it-IT" dirty="0"/>
              <a:t>ani)</a:t>
            </a:r>
          </a:p>
          <a:p>
            <a:r>
              <a:rPr lang="ro-RO" dirty="0"/>
              <a:t>100 </a:t>
            </a:r>
            <a:r>
              <a:rPr lang="ro-RO" dirty="0" smtClean="0"/>
              <a:t>profesori (</a:t>
            </a:r>
            <a:r>
              <a:rPr lang="ro-RO" dirty="0"/>
              <a:t>minim 50 femei)</a:t>
            </a:r>
          </a:p>
          <a:p>
            <a:r>
              <a:rPr lang="ro-RO" dirty="0"/>
              <a:t>100 </a:t>
            </a:r>
            <a:r>
              <a:rPr lang="ro-RO" dirty="0" smtClean="0"/>
              <a:t>părinți (</a:t>
            </a:r>
            <a:r>
              <a:rPr lang="ro-RO" dirty="0"/>
              <a:t>minim 50 femei)</a:t>
            </a:r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5666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o-RO" b="1" dirty="0"/>
              <a:t>Activităţi destinate grupului ţintă</a:t>
            </a:r>
            <a:r>
              <a:rPr lang="ro-RO" dirty="0"/>
              <a:t/>
            </a:r>
            <a:br>
              <a:rPr lang="ro-RO" dirty="0"/>
            </a:br>
            <a:endParaRPr lang="ro-RO" dirty="0"/>
          </a:p>
        </p:txBody>
      </p:sp>
      <p:graphicFrame>
        <p:nvGraphicFramePr>
          <p:cNvPr id="4" name="Nomogramă 5"/>
          <p:cNvGraphicFramePr/>
          <p:nvPr>
            <p:extLst>
              <p:ext uri="{D42A27DB-BD31-4B8C-83A1-F6EECF244321}">
                <p14:modId xmlns:p14="http://schemas.microsoft.com/office/powerpoint/2010/main" val="3216636839"/>
              </p:ext>
            </p:extLst>
          </p:nvPr>
        </p:nvGraphicFramePr>
        <p:xfrm>
          <a:off x="251520" y="1844824"/>
          <a:ext cx="871296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picture containing drawing, sky&#10;&#10;Description automatically generated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589004"/>
            <a:ext cx="8640960" cy="12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4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>
            <a:off x="1936658" y="1854956"/>
            <a:ext cx="6552725" cy="8617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o-RO" b="1" dirty="0"/>
              <a:t>10 </a:t>
            </a:r>
            <a:r>
              <a:rPr lang="ro-RO" b="1" dirty="0" smtClean="0"/>
              <a:t>seminare </a:t>
            </a:r>
            <a:r>
              <a:rPr lang="it-IT" b="1" dirty="0" smtClean="0"/>
              <a:t>interactive </a:t>
            </a:r>
            <a:r>
              <a:rPr lang="it-IT" b="1" dirty="0"/>
              <a:t>in scolile din </a:t>
            </a:r>
            <a:r>
              <a:rPr lang="it-IT" b="1" dirty="0" smtClean="0"/>
              <a:t>Judetul</a:t>
            </a:r>
            <a:r>
              <a:rPr lang="ro-RO" b="1" dirty="0" smtClean="0"/>
              <a:t> Gorj </a:t>
            </a:r>
          </a:p>
          <a:p>
            <a:r>
              <a:rPr lang="ro-RO" sz="1600" dirty="0" smtClean="0"/>
              <a:t>(</a:t>
            </a:r>
            <a:r>
              <a:rPr lang="ro-RO" sz="1600" dirty="0"/>
              <a:t>minim 300 de </a:t>
            </a:r>
            <a:r>
              <a:rPr lang="ro-RO" sz="1600" dirty="0" smtClean="0"/>
              <a:t>elevi participanți, din care peste 70 elevi </a:t>
            </a:r>
            <a:r>
              <a:rPr lang="ro-RO" sz="1600" dirty="0"/>
              <a:t>de etnie roma </a:t>
            </a:r>
            <a:r>
              <a:rPr lang="ro-RO" sz="1600" dirty="0" smtClean="0"/>
              <a:t>și 50 elevi din grupurile dezavantajate)</a:t>
            </a:r>
            <a:endParaRPr lang="ro-RO" sz="1600" b="1" dirty="0"/>
          </a:p>
        </p:txBody>
      </p:sp>
      <p:sp>
        <p:nvSpPr>
          <p:cNvPr id="9" name="Dreptunghi 8"/>
          <p:cNvSpPr/>
          <p:nvPr/>
        </p:nvSpPr>
        <p:spPr>
          <a:xfrm>
            <a:off x="1900550" y="2832012"/>
            <a:ext cx="6919922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o-RO" dirty="0" smtClean="0"/>
              <a:t>În cadrul seminarelor </a:t>
            </a:r>
            <a:r>
              <a:rPr lang="ro-RO" b="1" dirty="0" smtClean="0"/>
              <a:t>elevii vor beneficia de:</a:t>
            </a:r>
          </a:p>
          <a:p>
            <a:pPr algn="just"/>
            <a:r>
              <a:rPr lang="ro-RO" dirty="0" smtClean="0"/>
              <a:t>- </a:t>
            </a:r>
            <a:r>
              <a:rPr lang="ro-RO" dirty="0"/>
              <a:t>informatii </a:t>
            </a:r>
            <a:r>
              <a:rPr lang="ro-RO" dirty="0" smtClean="0"/>
              <a:t>privind bullyingul </a:t>
            </a:r>
            <a:r>
              <a:rPr lang="ro-RO" dirty="0"/>
              <a:t>si modul </a:t>
            </a:r>
            <a:r>
              <a:rPr lang="ro-RO" dirty="0" smtClean="0"/>
              <a:t>de prevenire al acestui fenomen;</a:t>
            </a:r>
          </a:p>
          <a:p>
            <a:r>
              <a:rPr lang="ro-RO" dirty="0" smtClean="0"/>
              <a:t>- scenete cu actiuni </a:t>
            </a:r>
            <a:r>
              <a:rPr lang="ro-RO" dirty="0"/>
              <a:t>de </a:t>
            </a:r>
            <a:r>
              <a:rPr lang="ro-RO" dirty="0" smtClean="0"/>
              <a:t>bullying realizate de </a:t>
            </a:r>
            <a:r>
              <a:rPr lang="ro-RO" dirty="0"/>
              <a:t>voluntari, </a:t>
            </a:r>
            <a:r>
              <a:rPr lang="ro-RO" dirty="0" smtClean="0"/>
              <a:t>elevi la</a:t>
            </a:r>
            <a:endParaRPr lang="ro-RO" dirty="0"/>
          </a:p>
          <a:p>
            <a:r>
              <a:rPr lang="pt-BR" dirty="0"/>
              <a:t>Liceul de Arte din Targu </a:t>
            </a:r>
            <a:r>
              <a:rPr lang="pt-BR" dirty="0" smtClean="0"/>
              <a:t>Jiu</a:t>
            </a:r>
            <a:r>
              <a:rPr lang="ro-RO" dirty="0" smtClean="0"/>
              <a:t>;</a:t>
            </a:r>
          </a:p>
          <a:p>
            <a:r>
              <a:rPr lang="ro-RO" dirty="0" smtClean="0"/>
              <a:t>- mape personalizate </a:t>
            </a:r>
            <a:r>
              <a:rPr lang="ro-RO" dirty="0"/>
              <a:t>continand </a:t>
            </a:r>
            <a:r>
              <a:rPr lang="ro-RO" dirty="0" smtClean="0"/>
              <a:t>pliante privind </a:t>
            </a:r>
            <a:r>
              <a:rPr lang="ro-RO" dirty="0"/>
              <a:t>bullyingul si pixuri</a:t>
            </a:r>
          </a:p>
          <a:p>
            <a:r>
              <a:rPr lang="ro-RO" dirty="0"/>
              <a:t>personalizate cu elementele </a:t>
            </a:r>
            <a:r>
              <a:rPr lang="ro-RO" dirty="0" smtClean="0"/>
              <a:t>de identitate </a:t>
            </a:r>
            <a:r>
              <a:rPr lang="ro-RO" dirty="0"/>
              <a:t>vizuala </a:t>
            </a:r>
            <a:r>
              <a:rPr lang="ro-RO" dirty="0" smtClean="0"/>
              <a:t>ale proiectului</a:t>
            </a:r>
            <a:endParaRPr lang="ro-RO" sz="2400" b="1" dirty="0"/>
          </a:p>
        </p:txBody>
      </p:sp>
      <p:grpSp>
        <p:nvGrpSpPr>
          <p:cNvPr id="16" name="Grupare 15"/>
          <p:cNvGrpSpPr/>
          <p:nvPr/>
        </p:nvGrpSpPr>
        <p:grpSpPr>
          <a:xfrm>
            <a:off x="251520" y="1897557"/>
            <a:ext cx="1296144" cy="991124"/>
            <a:chOff x="956579" y="3316638"/>
            <a:chExt cx="1330638" cy="1120474"/>
          </a:xfrm>
        </p:grpSpPr>
        <p:sp>
          <p:nvSpPr>
            <p:cNvPr id="13" name="Explicaţie în oval 12"/>
            <p:cNvSpPr/>
            <p:nvPr/>
          </p:nvSpPr>
          <p:spPr>
            <a:xfrm>
              <a:off x="1331640" y="3717032"/>
              <a:ext cx="576064" cy="720080"/>
            </a:xfrm>
            <a:prstGeom prst="wedgeEllipseCallout">
              <a:avLst>
                <a:gd name="adj1" fmla="val 97132"/>
                <a:gd name="adj2" fmla="val 25028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o-RO" dirty="0" smtClean="0"/>
                <a:t>…</a:t>
              </a:r>
            </a:p>
            <a:p>
              <a:pPr algn="ctr"/>
              <a:r>
                <a:rPr lang="ro-RO" dirty="0" smtClean="0"/>
                <a:t>…</a:t>
              </a:r>
              <a:endParaRPr lang="ro-RO" dirty="0"/>
            </a:p>
          </p:txBody>
        </p:sp>
        <p:sp>
          <p:nvSpPr>
            <p:cNvPr id="14" name="Explicaţie în oval 13"/>
            <p:cNvSpPr/>
            <p:nvPr/>
          </p:nvSpPr>
          <p:spPr>
            <a:xfrm rot="1702524">
              <a:off x="956579" y="3388794"/>
              <a:ext cx="601249" cy="720080"/>
            </a:xfrm>
            <a:prstGeom prst="wedgeEllipseCallout">
              <a:avLst>
                <a:gd name="adj1" fmla="val 97132"/>
                <a:gd name="adj2" fmla="val 25028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o-RO" dirty="0" smtClean="0"/>
                <a:t>…</a:t>
              </a:r>
            </a:p>
            <a:p>
              <a:pPr algn="ctr"/>
              <a:r>
                <a:rPr lang="ro-RO" dirty="0" smtClean="0"/>
                <a:t>…</a:t>
              </a:r>
              <a:endParaRPr lang="ro-RO" dirty="0"/>
            </a:p>
          </p:txBody>
        </p:sp>
        <p:sp>
          <p:nvSpPr>
            <p:cNvPr id="15" name="Explicaţie în oval 14"/>
            <p:cNvSpPr/>
            <p:nvPr/>
          </p:nvSpPr>
          <p:spPr>
            <a:xfrm rot="1877832">
              <a:off x="1746692" y="3316638"/>
              <a:ext cx="540525" cy="720080"/>
            </a:xfrm>
            <a:prstGeom prst="wedgeEllipseCallout">
              <a:avLst>
                <a:gd name="adj1" fmla="val 97132"/>
                <a:gd name="adj2" fmla="val 25028"/>
              </a:avLst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o-RO" dirty="0" smtClean="0"/>
                <a:t>…</a:t>
              </a:r>
            </a:p>
            <a:p>
              <a:pPr algn="ctr"/>
              <a:r>
                <a:rPr lang="ro-RO" dirty="0" smtClean="0"/>
                <a:t>….</a:t>
              </a:r>
              <a:endParaRPr lang="ro-RO" dirty="0"/>
            </a:p>
          </p:txBody>
        </p:sp>
      </p:grpSp>
      <p:pic>
        <p:nvPicPr>
          <p:cNvPr id="1028" name="Picture 4" descr="Imagini pentru tea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51" y="3666030"/>
            <a:ext cx="1787773" cy="1052179"/>
          </a:xfrm>
          <a:prstGeom prst="rect">
            <a:avLst/>
          </a:prstGeom>
          <a:noFill/>
        </p:spPr>
      </p:pic>
      <p:grpSp>
        <p:nvGrpSpPr>
          <p:cNvPr id="18" name="Group 17"/>
          <p:cNvGrpSpPr/>
          <p:nvPr/>
        </p:nvGrpSpPr>
        <p:grpSpPr>
          <a:xfrm>
            <a:off x="1304446" y="903829"/>
            <a:ext cx="6531857" cy="760404"/>
            <a:chOff x="425192" y="0"/>
            <a:chExt cx="6119988" cy="760404"/>
          </a:xfrm>
          <a:scene3d>
            <a:camera prst="orthographicFront"/>
            <a:lightRig rig="flat" dir="t"/>
          </a:scene3d>
        </p:grpSpPr>
        <p:sp>
          <p:nvSpPr>
            <p:cNvPr id="19" name="Rounded Rectangle 18"/>
            <p:cNvSpPr/>
            <p:nvPr/>
          </p:nvSpPr>
          <p:spPr>
            <a:xfrm>
              <a:off x="425192" y="0"/>
              <a:ext cx="6119988" cy="760404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447463" y="22271"/>
              <a:ext cx="6097717" cy="71586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Seminar interactiv </a:t>
              </a:r>
              <a:r>
                <a:rPr lang="ro-RO" b="1" i="1" kern="1200" dirty="0" smtClean="0"/>
                <a:t>„</a:t>
              </a:r>
              <a:r>
                <a:rPr lang="ro-RO" b="1" kern="1200" dirty="0" smtClean="0"/>
                <a:t>PASIVITATEA NU OPREȘTE BULLYING-UL!</a:t>
              </a:r>
              <a:r>
                <a:rPr lang="ro-RO" b="1" i="1" kern="1200" dirty="0" smtClean="0"/>
                <a:t>”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i="1" kern="1200" dirty="0" smtClean="0"/>
                <a:t>(ianuarie  - mai 2021)</a:t>
              </a:r>
              <a:r>
                <a:rPr lang="ro-RO" b="1" i="1" kern="1200" dirty="0" smtClean="0"/>
                <a:t> </a:t>
              </a:r>
              <a:endParaRPr lang="ro-RO" b="1" kern="1200" dirty="0"/>
            </a:p>
          </p:txBody>
        </p:sp>
      </p:grpSp>
      <p:pic>
        <p:nvPicPr>
          <p:cNvPr id="21" name="Picture 20" descr="A picture containing drawing, sky&#10;&#10;Description automatically generate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22" name="Picture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08" y="5603292"/>
            <a:ext cx="8640960" cy="1224000"/>
          </a:xfrm>
          <a:prstGeom prst="rect">
            <a:avLst/>
          </a:prstGeom>
        </p:spPr>
      </p:pic>
      <p:sp>
        <p:nvSpPr>
          <p:cNvPr id="23" name="Dreptunghi 8"/>
          <p:cNvSpPr/>
          <p:nvPr/>
        </p:nvSpPr>
        <p:spPr>
          <a:xfrm>
            <a:off x="1940902" y="4689633"/>
            <a:ext cx="720309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o-RO" dirty="0" smtClean="0"/>
              <a:t>În cadrul seminarelor </a:t>
            </a:r>
            <a:r>
              <a:rPr lang="ro-RO" b="1" dirty="0" smtClean="0"/>
              <a:t>profesorii vor beneficia de:</a:t>
            </a:r>
          </a:p>
          <a:p>
            <a:r>
              <a:rPr lang="ro-RO" dirty="0" smtClean="0"/>
              <a:t>- </a:t>
            </a:r>
            <a:r>
              <a:rPr lang="en-US" dirty="0" err="1" smtClean="0"/>
              <a:t>informa</a:t>
            </a:r>
            <a:r>
              <a:rPr lang="ro-RO" dirty="0" smtClean="0"/>
              <a:t>ț</a:t>
            </a:r>
            <a:r>
              <a:rPr lang="en-US" dirty="0" smtClean="0"/>
              <a:t>ii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ro-RO" dirty="0" smtClean="0"/>
              <a:t>î</a:t>
            </a:r>
            <a:r>
              <a:rPr lang="en-US" dirty="0" smtClean="0"/>
              <a:t>n care</a:t>
            </a:r>
            <a:r>
              <a:rPr lang="ro-RO" dirty="0" smtClean="0"/>
              <a:t> pot </a:t>
            </a:r>
            <a:r>
              <a:rPr lang="ro-RO" dirty="0"/>
              <a:t>preveni </a:t>
            </a:r>
            <a:r>
              <a:rPr lang="ro-RO" dirty="0" smtClean="0"/>
              <a:t>efectele bullyingului </a:t>
            </a:r>
            <a:r>
              <a:rPr lang="ro-RO" dirty="0"/>
              <a:t>la clase.</a:t>
            </a:r>
            <a:endParaRPr lang="ro-R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A picture containing drawing, sky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22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08" y="5603292"/>
            <a:ext cx="8640960" cy="1224000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845581" y="856429"/>
            <a:ext cx="6119988" cy="760404"/>
            <a:chOff x="1008961" y="898659"/>
            <a:chExt cx="6119988" cy="760404"/>
          </a:xfrm>
          <a:scene3d>
            <a:camera prst="orthographicFront"/>
            <a:lightRig rig="flat" dir="t"/>
          </a:scene3d>
        </p:grpSpPr>
        <p:sp>
          <p:nvSpPr>
            <p:cNvPr id="24" name="Rounded Rectangle 23"/>
            <p:cNvSpPr/>
            <p:nvPr/>
          </p:nvSpPr>
          <p:spPr>
            <a:xfrm>
              <a:off x="1008961" y="898659"/>
              <a:ext cx="6119988" cy="760404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1031231" y="920930"/>
              <a:ext cx="6097717" cy="71586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1" kern="1200" dirty="0" smtClean="0"/>
                <a:t>Workshop </a:t>
              </a:r>
              <a:r>
                <a:rPr lang="ro-RO" sz="1600" b="1" i="1" kern="1200" dirty="0" smtClean="0"/>
                <a:t>„</a:t>
              </a:r>
              <a:r>
                <a:rPr lang="ro-RO" sz="1600" b="1" kern="1200" dirty="0" smtClean="0"/>
                <a:t>PASIVITATEA NU OPREȘTE BULLYING-UL!</a:t>
              </a:r>
              <a:r>
                <a:rPr lang="ro-RO" sz="1600" b="1" i="1" kern="1200" dirty="0" smtClean="0"/>
                <a:t>”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1600" b="0" i="1" kern="1200" dirty="0" smtClean="0"/>
                <a:t>(aprilie - iunie 2021)</a:t>
              </a:r>
              <a:endParaRPr lang="ro-RO" sz="1600" b="0" kern="12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521199" y="2089085"/>
            <a:ext cx="676875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sz="1600" b="1" dirty="0"/>
              <a:t>4 Workshopuri</a:t>
            </a:r>
            <a:r>
              <a:rPr lang="ro-RO" sz="1600" b="1" dirty="0" smtClean="0"/>
              <a:t>: </a:t>
            </a:r>
            <a:r>
              <a:rPr lang="it-IT" sz="1600" dirty="0"/>
              <a:t>2 </a:t>
            </a:r>
            <a:r>
              <a:rPr lang="ro-RO" sz="1600" dirty="0" smtClean="0"/>
              <a:t>î</a:t>
            </a:r>
            <a:r>
              <a:rPr lang="it-IT" sz="1600" dirty="0" smtClean="0"/>
              <a:t>n jude</a:t>
            </a:r>
            <a:r>
              <a:rPr lang="ro-RO" sz="1600" dirty="0" smtClean="0"/>
              <a:t>ț</a:t>
            </a:r>
            <a:r>
              <a:rPr lang="it-IT" sz="1600" dirty="0" smtClean="0"/>
              <a:t>ul </a:t>
            </a:r>
            <a:r>
              <a:rPr lang="it-IT" sz="1600" dirty="0"/>
              <a:t>Gorj </a:t>
            </a:r>
            <a:r>
              <a:rPr lang="ro-RO" sz="1600" dirty="0" smtClean="0"/>
              <a:t>ș</a:t>
            </a:r>
            <a:r>
              <a:rPr lang="it-IT" sz="1600" dirty="0" smtClean="0"/>
              <a:t>i 2</a:t>
            </a:r>
            <a:r>
              <a:rPr lang="ro-RO" sz="1600" dirty="0" smtClean="0"/>
              <a:t> în județul Prahova</a:t>
            </a:r>
          </a:p>
          <a:p>
            <a:r>
              <a:rPr lang="ro-RO" sz="1600" dirty="0"/>
              <a:t>(minim </a:t>
            </a:r>
            <a:r>
              <a:rPr lang="ro-RO" sz="1600" dirty="0" smtClean="0"/>
              <a:t>200 </a:t>
            </a:r>
            <a:r>
              <a:rPr lang="ro-RO" sz="1600" dirty="0"/>
              <a:t>de elevi participanți, </a:t>
            </a:r>
            <a:r>
              <a:rPr lang="ro-RO" sz="1600" dirty="0" smtClean="0"/>
              <a:t>100 profesori, 100 părinți)</a:t>
            </a:r>
            <a:endParaRPr lang="ro-RO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3084698"/>
            <a:ext cx="8123051" cy="83099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ro-RO" sz="1600" dirty="0" smtClean="0"/>
              <a:t>Se vor prezenta </a:t>
            </a:r>
            <a:r>
              <a:rPr lang="ro-RO" sz="1600" b="1" dirty="0" smtClean="0"/>
              <a:t>rezultatele </a:t>
            </a:r>
            <a:r>
              <a:rPr lang="ro-RO" sz="1600" b="1" dirty="0"/>
              <a:t>studiului </a:t>
            </a:r>
            <a:r>
              <a:rPr lang="ro-RO" sz="1600" dirty="0" smtClean="0"/>
              <a:t>privind </a:t>
            </a:r>
            <a:r>
              <a:rPr lang="it-IT" sz="1600" dirty="0" smtClean="0"/>
              <a:t>bullyingul</a:t>
            </a:r>
            <a:r>
              <a:rPr lang="ro-RO" sz="1600" dirty="0"/>
              <a:t> </a:t>
            </a:r>
            <a:r>
              <a:rPr lang="ro-RO" sz="1600" dirty="0" smtClean="0"/>
              <a:t>(studiu realizat de RebResNet)</a:t>
            </a:r>
          </a:p>
          <a:p>
            <a:r>
              <a:rPr lang="ro-RO" sz="1600" dirty="0" smtClean="0"/>
              <a:t>S</a:t>
            </a:r>
            <a:r>
              <a:rPr lang="it-IT" sz="1600" dirty="0" smtClean="0"/>
              <a:t>e </a:t>
            </a:r>
            <a:r>
              <a:rPr lang="it-IT" sz="1600" dirty="0"/>
              <a:t>va prezenta </a:t>
            </a:r>
            <a:r>
              <a:rPr lang="ro-RO" sz="1600" dirty="0" smtClean="0"/>
              <a:t>un </a:t>
            </a:r>
            <a:r>
              <a:rPr lang="it-IT" sz="1600" b="1" dirty="0" smtClean="0"/>
              <a:t>film</a:t>
            </a:r>
            <a:r>
              <a:rPr lang="ro-RO" sz="1600" b="1" dirty="0" smtClean="0"/>
              <a:t> educational </a:t>
            </a:r>
            <a:r>
              <a:rPr lang="ro-RO" sz="1600" dirty="0" smtClean="0"/>
              <a:t>(realizat de Liceul de Arte Constantin Brăiloiu din Târgu Jiu)</a:t>
            </a:r>
          </a:p>
          <a:p>
            <a:r>
              <a:rPr lang="ro-RO" sz="1600" dirty="0" smtClean="0"/>
              <a:t>Se vor purta </a:t>
            </a:r>
            <a:r>
              <a:rPr lang="ro-RO" sz="1600" dirty="0"/>
              <a:t>discutii </a:t>
            </a:r>
            <a:r>
              <a:rPr lang="ro-RO" sz="1600" dirty="0" smtClean="0"/>
              <a:t>privind </a:t>
            </a:r>
            <a:r>
              <a:rPr lang="it-IT" sz="1600" b="1" dirty="0" smtClean="0"/>
              <a:t>modalit</a:t>
            </a:r>
            <a:r>
              <a:rPr lang="ro-RO" sz="1600" b="1" dirty="0" smtClean="0"/>
              <a:t>ăț</a:t>
            </a:r>
            <a:r>
              <a:rPr lang="it-IT" sz="1600" b="1" dirty="0" smtClean="0"/>
              <a:t>ile </a:t>
            </a:r>
            <a:r>
              <a:rPr lang="it-IT" sz="1600" b="1" dirty="0"/>
              <a:t>prin care se </a:t>
            </a:r>
            <a:r>
              <a:rPr lang="it-IT" sz="1600" b="1" dirty="0" smtClean="0"/>
              <a:t>po</a:t>
            </a:r>
            <a:r>
              <a:rPr lang="ro-RO" sz="1600" b="1" dirty="0" smtClean="0"/>
              <a:t>a</a:t>
            </a:r>
            <a:r>
              <a:rPr lang="it-IT" sz="1600" b="1" dirty="0" smtClean="0"/>
              <a:t>t</a:t>
            </a:r>
            <a:r>
              <a:rPr lang="ro-RO" sz="1600" b="1" dirty="0" smtClean="0"/>
              <a:t>e reduce bullyingul în școli</a:t>
            </a:r>
            <a:r>
              <a:rPr lang="ro-RO" sz="1600" b="1" dirty="0"/>
              <a:t>.</a:t>
            </a:r>
            <a:endParaRPr lang="ro-RO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44301" y="4326533"/>
            <a:ext cx="7344816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o-RO" sz="1600" dirty="0"/>
              <a:t>Participanti vor primi </a:t>
            </a:r>
            <a:r>
              <a:rPr lang="ro-RO" sz="1600" b="1" dirty="0"/>
              <a:t>mape personalizate </a:t>
            </a:r>
            <a:r>
              <a:rPr lang="ro-RO" sz="1600" dirty="0"/>
              <a:t>continand pliante cu prezentarea metodelor de combatere/prevenire a bullyingului si pixuri personalizate.  </a:t>
            </a:r>
          </a:p>
        </p:txBody>
      </p:sp>
    </p:spTree>
    <p:extLst>
      <p:ext uri="{BB962C8B-B14F-4D97-AF65-F5344CB8AC3E}">
        <p14:creationId xmlns:p14="http://schemas.microsoft.com/office/powerpoint/2010/main" val="269383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A picture containing drawing, sky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22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08" y="5603292"/>
            <a:ext cx="8640960" cy="1224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8963" y="2374138"/>
            <a:ext cx="8534647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sz="1600" b="1" dirty="0"/>
              <a:t>K</a:t>
            </a:r>
            <a:r>
              <a:rPr lang="ro-RO" sz="1600" b="1" dirty="0" smtClean="0"/>
              <a:t>it </a:t>
            </a:r>
            <a:r>
              <a:rPr lang="ro-RO" sz="1600" b="1" dirty="0"/>
              <a:t>educational </a:t>
            </a:r>
            <a:r>
              <a:rPr lang="ro-RO" sz="1600" b="1" dirty="0" smtClean="0"/>
              <a:t>Pasivitatea </a:t>
            </a:r>
            <a:r>
              <a:rPr lang="ro-RO" sz="1600" b="1" dirty="0"/>
              <a:t>nu </a:t>
            </a:r>
            <a:r>
              <a:rPr lang="ro-RO" sz="1600" b="1" dirty="0" smtClean="0"/>
              <a:t>opreste bullyingul!</a:t>
            </a:r>
          </a:p>
          <a:p>
            <a:r>
              <a:rPr lang="ro-RO" sz="1600" dirty="0" smtClean="0"/>
              <a:t>	un </a:t>
            </a:r>
            <a:r>
              <a:rPr lang="ro-RO" sz="1600" dirty="0"/>
              <a:t>studiu realizat de experții </a:t>
            </a:r>
            <a:r>
              <a:rPr lang="it-IT" sz="1600" dirty="0"/>
              <a:t>partenerului 3 din proiect</a:t>
            </a:r>
            <a:r>
              <a:rPr lang="ro-RO" sz="1600" dirty="0"/>
              <a:t> (RebResNet)</a:t>
            </a:r>
            <a:r>
              <a:rPr lang="it-IT" sz="1600" dirty="0"/>
              <a:t> </a:t>
            </a:r>
            <a:endParaRPr lang="ro-RO" sz="1600" dirty="0"/>
          </a:p>
          <a:p>
            <a:r>
              <a:rPr lang="ro-RO" sz="1600" dirty="0" smtClean="0"/>
              <a:t>	film </a:t>
            </a:r>
            <a:r>
              <a:rPr lang="ro-RO" sz="1600" dirty="0"/>
              <a:t>educational realizat de partenerul 1 (Liceul de Arte Constantin Brăiloiu din Târgu Jiu)</a:t>
            </a:r>
            <a:endParaRPr lang="ro-RO" sz="1600" b="1" dirty="0"/>
          </a:p>
          <a:p>
            <a:endParaRPr lang="ro-RO" sz="1600" b="1" dirty="0" smtClean="0"/>
          </a:p>
        </p:txBody>
      </p:sp>
      <p:grpSp>
        <p:nvGrpSpPr>
          <p:cNvPr id="10" name="Group 9"/>
          <p:cNvGrpSpPr/>
          <p:nvPr/>
        </p:nvGrpSpPr>
        <p:grpSpPr>
          <a:xfrm>
            <a:off x="1619672" y="1058185"/>
            <a:ext cx="6119988" cy="760404"/>
            <a:chOff x="2167786" y="2695979"/>
            <a:chExt cx="6119988" cy="760404"/>
          </a:xfrm>
          <a:scene3d>
            <a:camera prst="orthographicFront"/>
            <a:lightRig rig="flat" dir="t"/>
          </a:scene3d>
        </p:grpSpPr>
        <p:sp>
          <p:nvSpPr>
            <p:cNvPr id="11" name="Rounded Rectangle 10"/>
            <p:cNvSpPr/>
            <p:nvPr/>
          </p:nvSpPr>
          <p:spPr>
            <a:xfrm>
              <a:off x="2167786" y="2695979"/>
              <a:ext cx="6119988" cy="760404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2190056" y="2718250"/>
              <a:ext cx="6097717" cy="71586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b="1" kern="1200" dirty="0" smtClean="0"/>
                <a:t>Materiale educaționale 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i="1" kern="1200" dirty="0" smtClean="0"/>
                <a:t>(ianuarie  - aprilie 2021)</a:t>
              </a:r>
              <a:r>
                <a:rPr lang="ro-RO" b="1" i="1" kern="1200" dirty="0" smtClean="0"/>
                <a:t> </a:t>
              </a:r>
              <a:endParaRPr lang="ro-RO" b="1" kern="12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75815" y="3829653"/>
            <a:ext cx="8620945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b="1" dirty="0" smtClean="0"/>
              <a:t>Kitul educational va </a:t>
            </a:r>
            <a:r>
              <a:rPr lang="ro-RO" b="1" dirty="0"/>
              <a:t>fi </a:t>
            </a:r>
            <a:r>
              <a:rPr lang="ro-RO" b="1" dirty="0" smtClean="0"/>
              <a:t>distribuit elevilor</a:t>
            </a:r>
            <a:r>
              <a:rPr lang="ro-RO" b="1" dirty="0"/>
              <a:t>, cadrelor didactice </a:t>
            </a:r>
            <a:r>
              <a:rPr lang="ro-RO" b="1" dirty="0" smtClean="0"/>
              <a:t>si </a:t>
            </a:r>
            <a:r>
              <a:rPr lang="it-IT" b="1" dirty="0" smtClean="0"/>
              <a:t>p</a:t>
            </a:r>
            <a:r>
              <a:rPr lang="ro-RO" b="1" dirty="0" smtClean="0"/>
              <a:t>ă</a:t>
            </a:r>
            <a:r>
              <a:rPr lang="it-IT" b="1" dirty="0" smtClean="0"/>
              <a:t>rin</a:t>
            </a:r>
            <a:r>
              <a:rPr lang="ro-RO" b="1" dirty="0" smtClean="0"/>
              <a:t>ț</a:t>
            </a:r>
            <a:r>
              <a:rPr lang="it-IT" b="1" dirty="0" smtClean="0"/>
              <a:t>ilor participan</a:t>
            </a:r>
            <a:r>
              <a:rPr lang="ro-RO" b="1" dirty="0" smtClean="0"/>
              <a:t>ț</a:t>
            </a:r>
            <a:r>
              <a:rPr lang="it-IT" b="1" dirty="0" smtClean="0"/>
              <a:t>i </a:t>
            </a:r>
            <a:r>
              <a:rPr lang="it-IT" dirty="0"/>
              <a:t>la cele </a:t>
            </a:r>
            <a:r>
              <a:rPr lang="it-IT" dirty="0" smtClean="0"/>
              <a:t>4</a:t>
            </a:r>
            <a:r>
              <a:rPr lang="ro-RO" dirty="0" smtClean="0"/>
              <a:t> workshopuri organizate (400 </a:t>
            </a:r>
            <a:r>
              <a:rPr lang="it-IT" dirty="0" smtClean="0"/>
              <a:t>buc</a:t>
            </a:r>
            <a:r>
              <a:rPr lang="it-IT" dirty="0"/>
              <a:t>) dar si la 100 de scoli </a:t>
            </a:r>
            <a:r>
              <a:rPr lang="it-IT" dirty="0" smtClean="0"/>
              <a:t>din</a:t>
            </a:r>
            <a:r>
              <a:rPr lang="ro-RO" dirty="0" smtClean="0"/>
              <a:t> cele două județe (GJ și PH).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6084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A picture containing drawing, sky&#10;&#10;Description automatically generated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2864"/>
            <a:ext cx="1951990" cy="684530"/>
          </a:xfrm>
          <a:prstGeom prst="rect">
            <a:avLst/>
          </a:prstGeom>
        </p:spPr>
      </p:pic>
      <p:pic>
        <p:nvPicPr>
          <p:cNvPr id="22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08" y="5603292"/>
            <a:ext cx="8640960" cy="1224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2121" y="1901542"/>
            <a:ext cx="8626675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o-RO" sz="1600" dirty="0" smtClean="0"/>
              <a:t>ADER va </a:t>
            </a:r>
            <a:r>
              <a:rPr lang="pt-BR" sz="1600" dirty="0" smtClean="0"/>
              <a:t>organiza </a:t>
            </a:r>
            <a:r>
              <a:rPr lang="pt-BR" sz="1600" dirty="0"/>
              <a:t>o </a:t>
            </a:r>
            <a:r>
              <a:rPr lang="pt-BR" sz="1600" b="1" dirty="0"/>
              <a:t>campanie online </a:t>
            </a:r>
            <a:r>
              <a:rPr lang="pt-BR" sz="1600" b="1" dirty="0" smtClean="0"/>
              <a:t>de</a:t>
            </a:r>
            <a:r>
              <a:rPr lang="ro-RO" sz="1600" b="1" dirty="0" smtClean="0"/>
              <a:t> promovare </a:t>
            </a:r>
            <a:r>
              <a:rPr lang="ro-RO" sz="1600" b="1" dirty="0"/>
              <a:t>a voluntariatului </a:t>
            </a:r>
            <a:r>
              <a:rPr lang="ro-RO" sz="1600" dirty="0" smtClean="0"/>
              <a:t>si a </a:t>
            </a:r>
            <a:r>
              <a:rPr lang="ro-RO" sz="1600" dirty="0"/>
              <a:t>rolului jucat de </a:t>
            </a:r>
            <a:r>
              <a:rPr lang="ro-RO" sz="1600" dirty="0" smtClean="0"/>
              <a:t>ONg-uri </a:t>
            </a:r>
            <a:r>
              <a:rPr lang="ro-RO" sz="1600" dirty="0"/>
              <a:t>î</a:t>
            </a:r>
            <a:r>
              <a:rPr lang="ro-RO" sz="1600" dirty="0" smtClean="0"/>
              <a:t>n rezolvarea problemelor comunitatii. </a:t>
            </a:r>
            <a:r>
              <a:rPr lang="ro-RO" sz="1600" dirty="0"/>
              <a:t>Campania va </a:t>
            </a:r>
            <a:r>
              <a:rPr lang="ro-RO" sz="1600" dirty="0" smtClean="0"/>
              <a:t>avea </a:t>
            </a:r>
            <a:r>
              <a:rPr lang="it-IT" sz="1600" dirty="0" smtClean="0"/>
              <a:t>titul </a:t>
            </a:r>
            <a:r>
              <a:rPr lang="it-IT" sz="1600" dirty="0"/>
              <a:t>ADERa la voluntariat </a:t>
            </a:r>
            <a:r>
              <a:rPr lang="ro-RO" sz="1600" dirty="0" smtClean="0"/>
              <a:t>ș</a:t>
            </a:r>
            <a:r>
              <a:rPr lang="it-IT" sz="1600" dirty="0" smtClean="0"/>
              <a:t>i va</a:t>
            </a:r>
            <a:r>
              <a:rPr lang="ro-RO" sz="1600" dirty="0" smtClean="0"/>
              <a:t> implica obținerea </a:t>
            </a:r>
            <a:r>
              <a:rPr lang="ro-RO" sz="1600" dirty="0"/>
              <a:t>a </a:t>
            </a:r>
            <a:r>
              <a:rPr lang="ro-RO" sz="1600" dirty="0" smtClean="0"/>
              <a:t>peste 20.000 </a:t>
            </a:r>
            <a:r>
              <a:rPr lang="ro-RO" sz="1600" dirty="0"/>
              <a:t>de vizualizari</a:t>
            </a:r>
            <a:r>
              <a:rPr lang="ro-RO" sz="1600" dirty="0" smtClean="0"/>
              <a:t>.</a:t>
            </a:r>
            <a:endParaRPr lang="ro-RO" sz="16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680454" y="934266"/>
            <a:ext cx="8170042" cy="760404"/>
            <a:chOff x="2167786" y="2695979"/>
            <a:chExt cx="6119988" cy="760404"/>
          </a:xfrm>
          <a:scene3d>
            <a:camera prst="orthographicFront"/>
            <a:lightRig rig="flat" dir="t"/>
          </a:scene3d>
        </p:grpSpPr>
        <p:sp>
          <p:nvSpPr>
            <p:cNvPr id="11" name="Rounded Rectangle 10"/>
            <p:cNvSpPr/>
            <p:nvPr/>
          </p:nvSpPr>
          <p:spPr>
            <a:xfrm>
              <a:off x="2167786" y="2695979"/>
              <a:ext cx="6119988" cy="760404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2190056" y="2718250"/>
              <a:ext cx="6097717" cy="71586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ro-RO" sz="1700" b="1" dirty="0"/>
                <a:t>Cresterea </a:t>
              </a:r>
              <a:r>
                <a:rPr lang="ro-RO" sz="1700" b="1" dirty="0" smtClean="0"/>
                <a:t>capacitatii organizationale </a:t>
              </a:r>
              <a:r>
                <a:rPr lang="ro-RO" sz="1700" b="1" dirty="0"/>
                <a:t>a </a:t>
              </a:r>
              <a:r>
                <a:rPr lang="ro-RO" sz="1700" b="1" dirty="0" smtClean="0"/>
                <a:t>Asociatiei pentru </a:t>
              </a:r>
              <a:r>
                <a:rPr lang="ro-RO" sz="1700" b="1" dirty="0"/>
                <a:t>Democratie </a:t>
              </a:r>
              <a:r>
                <a:rPr lang="ro-RO" sz="1700" b="1" dirty="0" smtClean="0"/>
                <a:t>Educatie Respect </a:t>
              </a:r>
            </a:p>
            <a:p>
              <a:pPr algn="ctr"/>
              <a:r>
                <a:rPr lang="ro-RO" sz="1700" i="1" kern="1200" dirty="0" smtClean="0"/>
                <a:t>(ianuarie  </a:t>
              </a:r>
              <a:r>
                <a:rPr lang="ro-RO" sz="1700" i="1" kern="1200" dirty="0" smtClean="0"/>
                <a:t>- </a:t>
              </a:r>
              <a:r>
                <a:rPr lang="ro-RO" sz="1700" i="1" kern="1200" dirty="0" smtClean="0"/>
                <a:t>iunie </a:t>
              </a:r>
              <a:r>
                <a:rPr lang="ro-RO" sz="1700" i="1" kern="1200" dirty="0" smtClean="0"/>
                <a:t>2021)</a:t>
              </a:r>
              <a:r>
                <a:rPr lang="ro-RO" sz="1700" b="1" i="1" kern="1200" dirty="0" smtClean="0"/>
                <a:t> </a:t>
              </a:r>
              <a:endParaRPr lang="ro-RO" sz="1700" b="1" kern="1200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77851" y="2867971"/>
            <a:ext cx="8620945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dirty="0"/>
              <a:t>ADER </a:t>
            </a:r>
            <a:r>
              <a:rPr lang="ro-RO" dirty="0" smtClean="0"/>
              <a:t>va organiza </a:t>
            </a:r>
            <a:r>
              <a:rPr lang="ro-RO" dirty="0"/>
              <a:t>o </a:t>
            </a:r>
            <a:r>
              <a:rPr lang="ro-RO" b="1" dirty="0"/>
              <a:t>campanie </a:t>
            </a:r>
            <a:r>
              <a:rPr lang="ro-RO" b="1" dirty="0" smtClean="0"/>
              <a:t>de </a:t>
            </a:r>
            <a:r>
              <a:rPr lang="it-IT" b="1" dirty="0" smtClean="0"/>
              <a:t>str</a:t>
            </a:r>
            <a:r>
              <a:rPr lang="ro-RO" b="1" dirty="0" smtClean="0"/>
              <a:t>â</a:t>
            </a:r>
            <a:r>
              <a:rPr lang="it-IT" b="1" dirty="0" smtClean="0"/>
              <a:t>ngere </a:t>
            </a:r>
            <a:r>
              <a:rPr lang="it-IT" b="1" dirty="0"/>
              <a:t>de fonduri</a:t>
            </a:r>
            <a:r>
              <a:rPr lang="it-IT" dirty="0"/>
              <a:t>: O </a:t>
            </a:r>
            <a:r>
              <a:rPr lang="it-IT" dirty="0" smtClean="0"/>
              <a:t>m</a:t>
            </a:r>
            <a:r>
              <a:rPr lang="ro-RO" dirty="0" smtClean="0"/>
              <a:t>â</a:t>
            </a:r>
            <a:r>
              <a:rPr lang="it-IT" dirty="0" smtClean="0"/>
              <a:t>n</a:t>
            </a:r>
            <a:r>
              <a:rPr lang="ro-RO" dirty="0" smtClean="0"/>
              <a:t>ă pentru voluntariat!</a:t>
            </a:r>
          </a:p>
          <a:p>
            <a:r>
              <a:rPr lang="ro-RO" dirty="0" smtClean="0"/>
              <a:t>Fondurile strânse </a:t>
            </a:r>
            <a:r>
              <a:rPr lang="ro-RO" dirty="0"/>
              <a:t>vor fi folosite </a:t>
            </a:r>
            <a:r>
              <a:rPr lang="ro-RO" dirty="0"/>
              <a:t>î</a:t>
            </a:r>
            <a:r>
              <a:rPr lang="ro-RO" dirty="0" smtClean="0"/>
              <a:t>n proiectele organzatiei desfășurate </a:t>
            </a:r>
            <a:r>
              <a:rPr lang="ro-RO" dirty="0"/>
              <a:t>î</a:t>
            </a:r>
            <a:r>
              <a:rPr lang="ro-RO" dirty="0" smtClean="0"/>
              <a:t>n </a:t>
            </a:r>
            <a:r>
              <a:rPr lang="ro-RO" dirty="0"/>
              <a:t>anul </a:t>
            </a:r>
            <a:r>
              <a:rPr lang="ro-RO" dirty="0" smtClean="0"/>
              <a:t>2021</a:t>
            </a:r>
            <a:endParaRPr lang="ro-RO" dirty="0"/>
          </a:p>
        </p:txBody>
      </p:sp>
      <p:sp>
        <p:nvSpPr>
          <p:cNvPr id="3" name="TextBox 2"/>
          <p:cNvSpPr txBox="1"/>
          <p:nvPr/>
        </p:nvSpPr>
        <p:spPr>
          <a:xfrm>
            <a:off x="372120" y="4147053"/>
            <a:ext cx="8626676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o-RO" b="1" dirty="0"/>
              <a:t>D</a:t>
            </a:r>
            <a:r>
              <a:rPr lang="ro-RO" b="1" dirty="0" smtClean="0"/>
              <a:t>ezvoltarea </a:t>
            </a:r>
            <a:r>
              <a:rPr lang="ro-RO" b="1" dirty="0"/>
              <a:t>paginii web </a:t>
            </a:r>
            <a:r>
              <a:rPr lang="ro-RO" b="1" dirty="0" smtClean="0"/>
              <a:t>a organizatiei (www.4ader.ro) </a:t>
            </a:r>
            <a:r>
              <a:rPr lang="ro-RO" dirty="0" smtClean="0"/>
              <a:t>si traducerea </a:t>
            </a:r>
            <a:r>
              <a:rPr lang="ro-RO" dirty="0"/>
              <a:t>acesteia in limba</a:t>
            </a:r>
          </a:p>
          <a:p>
            <a:r>
              <a:rPr lang="pt-BR" dirty="0"/>
              <a:t>engleza pentru a asigura o </a:t>
            </a:r>
            <a:r>
              <a:rPr lang="pt-BR" dirty="0" smtClean="0"/>
              <a:t>mai</a:t>
            </a:r>
            <a:r>
              <a:rPr lang="ro-RO" dirty="0" smtClean="0"/>
              <a:t> buna </a:t>
            </a:r>
            <a:r>
              <a:rPr lang="ro-RO" dirty="0"/>
              <a:t>promovare a </a:t>
            </a:r>
            <a:r>
              <a:rPr lang="ro-RO" dirty="0" smtClean="0"/>
              <a:t>proiectelor derulate</a:t>
            </a:r>
            <a:r>
              <a:rPr lang="ro-RO" dirty="0"/>
              <a:t>.</a:t>
            </a:r>
            <a:endParaRPr lang="ro-RO" dirty="0"/>
          </a:p>
        </p:txBody>
      </p:sp>
      <p:sp>
        <p:nvSpPr>
          <p:cNvPr id="4" name="TextBox 3"/>
          <p:cNvSpPr txBox="1"/>
          <p:nvPr/>
        </p:nvSpPr>
        <p:spPr>
          <a:xfrm>
            <a:off x="372121" y="3659880"/>
            <a:ext cx="862667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In cadrul </a:t>
            </a:r>
            <a:r>
              <a:rPr lang="ro-RO" dirty="0"/>
              <a:t>campaniei </a:t>
            </a:r>
            <a:r>
              <a:rPr lang="ro-RO" dirty="0" smtClean="0"/>
              <a:t>ADER va organiza un </a:t>
            </a:r>
            <a:r>
              <a:rPr lang="ro-RO" b="1" dirty="0"/>
              <a:t>spectacol de </a:t>
            </a:r>
            <a:r>
              <a:rPr lang="ro-RO" b="1" dirty="0" smtClean="0"/>
              <a:t>teatru </a:t>
            </a:r>
            <a:endParaRPr lang="ro-RO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2121" y="4912592"/>
            <a:ext cx="8771879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ADER va organiza </a:t>
            </a:r>
            <a:r>
              <a:rPr lang="ro-RO" b="1" dirty="0" smtClean="0"/>
              <a:t>Gala Voluntariatului, </a:t>
            </a:r>
            <a:r>
              <a:rPr lang="ro-RO" dirty="0"/>
              <a:t>î</a:t>
            </a:r>
            <a:r>
              <a:rPr lang="ro-RO" dirty="0" smtClean="0"/>
              <a:t>n </a:t>
            </a:r>
            <a:r>
              <a:rPr lang="ro-RO" dirty="0"/>
              <a:t>cadrul </a:t>
            </a:r>
            <a:r>
              <a:rPr lang="ro-RO" dirty="0" smtClean="0"/>
              <a:t>căreia </a:t>
            </a:r>
            <a:r>
              <a:rPr lang="it-IT" dirty="0" smtClean="0"/>
              <a:t>vor </a:t>
            </a:r>
            <a:r>
              <a:rPr lang="it-IT" dirty="0"/>
              <a:t>fi oferite diplome pentru</a:t>
            </a:r>
          </a:p>
          <a:p>
            <a:pPr algn="just"/>
            <a:r>
              <a:rPr lang="it-IT" dirty="0"/>
              <a:t>cele mai active ONG-uri </a:t>
            </a:r>
            <a:r>
              <a:rPr lang="it-IT" dirty="0" smtClean="0"/>
              <a:t>din</a:t>
            </a:r>
            <a:r>
              <a:rPr lang="ro-RO" dirty="0" smtClean="0"/>
              <a:t> </a:t>
            </a:r>
            <a:r>
              <a:rPr lang="it-IT" dirty="0" smtClean="0"/>
              <a:t>Judetul </a:t>
            </a:r>
            <a:r>
              <a:rPr lang="it-IT" dirty="0"/>
              <a:t>Gorj </a:t>
            </a:r>
            <a:r>
              <a:rPr lang="ro-RO" dirty="0" smtClean="0"/>
              <a:t>ș</a:t>
            </a:r>
            <a:r>
              <a:rPr lang="it-IT" dirty="0" smtClean="0"/>
              <a:t>i </a:t>
            </a:r>
            <a:r>
              <a:rPr lang="it-IT" dirty="0"/>
              <a:t>pentru cei </a:t>
            </a:r>
            <a:r>
              <a:rPr lang="it-IT" dirty="0" smtClean="0"/>
              <a:t>mai</a:t>
            </a:r>
            <a:r>
              <a:rPr lang="ro-RO" dirty="0" smtClean="0"/>
              <a:t> activi voluntari.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85343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ubstituent conținut 3" descr="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32040" y="0"/>
            <a:ext cx="3888432" cy="6912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ine 4" descr="bird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60648"/>
            <a:ext cx="3333750" cy="2295525"/>
          </a:xfrm>
          <a:prstGeom prst="rect">
            <a:avLst/>
          </a:prstGeom>
        </p:spPr>
      </p:pic>
      <p:pic>
        <p:nvPicPr>
          <p:cNvPr id="7" name="Picture 2" descr="Imagine similarÄ"/>
          <p:cNvPicPr>
            <a:picLocks noChangeAspect="1" noChangeArrowheads="1"/>
          </p:cNvPicPr>
          <p:nvPr/>
        </p:nvPicPr>
        <p:blipFill>
          <a:blip r:embed="rId4" cstate="print">
            <a:lum contrast="20000"/>
          </a:blip>
          <a:srcRect/>
          <a:stretch>
            <a:fillRect/>
          </a:stretch>
        </p:blipFill>
        <p:spPr bwMode="auto">
          <a:xfrm>
            <a:off x="467544" y="3284984"/>
            <a:ext cx="3456384" cy="2919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CasetăText 7"/>
          <p:cNvSpPr txBox="1"/>
          <p:nvPr/>
        </p:nvSpPr>
        <p:spPr>
          <a:xfrm>
            <a:off x="1403648" y="4077072"/>
            <a:ext cx="16561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 smtClean="0"/>
              <a:t>VOLUNTAR ADER</a:t>
            </a:r>
          </a:p>
          <a:p>
            <a:pPr algn="ctr"/>
            <a:endParaRPr lang="ro-RO" sz="2000" b="1" dirty="0" smtClean="0"/>
          </a:p>
          <a:p>
            <a:pPr algn="ctr"/>
            <a:r>
              <a:rPr lang="ro-RO" b="1" dirty="0" err="1" smtClean="0"/>
              <a:t>www</a:t>
            </a:r>
            <a:r>
              <a:rPr lang="ro-RO" b="1" dirty="0" smtClean="0"/>
              <a:t>. 4ader.ro </a:t>
            </a:r>
            <a:endParaRPr lang="ro-R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642</Words>
  <Application>Microsoft Office PowerPoint</Application>
  <PresentationFormat>On-screen Show (4:3)</PresentationFormat>
  <Paragraphs>75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Temă Office</vt:lpstr>
      <vt:lpstr>PowerPoint Presentation</vt:lpstr>
      <vt:lpstr>PASIVITATEA NU OPREȘTE BULLYING-UL! * Proiect desfășurat în perioada 11 ianuarie 2021 – 10 iulie 2021 *</vt:lpstr>
      <vt:lpstr>Activităţi destinate grupului ţintă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Aniela Balacescu</dc:creator>
  <cp:lastModifiedBy>Microsoft account</cp:lastModifiedBy>
  <cp:revision>41</cp:revision>
  <dcterms:created xsi:type="dcterms:W3CDTF">2018-09-20T05:39:16Z</dcterms:created>
  <dcterms:modified xsi:type="dcterms:W3CDTF">2021-01-20T20:24:55Z</dcterms:modified>
</cp:coreProperties>
</file>